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1" d="100"/>
          <a:sy n="71" d="100"/>
        </p:scale>
        <p:origin x="64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Imtiaz Ali Bhatti</a:t>
            </a:r>
          </a:p>
          <a:p>
            <a:r>
              <a:rPr lang="en-US" dirty="0">
                <a:solidFill>
                  <a:schemeClr val="bg2"/>
                </a:solidFill>
                <a:latin typeface="Abadi" panose="020B0604020104020204" pitchFamily="34" charset="0"/>
                <a:ea typeface="SF Pro" pitchFamily="2" charset="0"/>
                <a:cs typeface="SF Pro" pitchFamily="2" charset="0"/>
              </a:rPr>
              <a:t>17-Apr-2025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943" y="1545927"/>
            <a:ext cx="5303521"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rgbClr val="1C7DDB"/>
                </a:solidFill>
                <a:latin typeface="Abadi" panose="020B0604020104020204" pitchFamily="34" charset="0"/>
              </a:rPr>
              <a:t>https://github.com/iabhatti-2024/Data-Science-Assignmet/blob/main/labs-jupyter-spacex-Data%20wrangling.ipynb</a:t>
            </a:r>
            <a:endParaRPr lang="en-US" dirty="0">
              <a:solidFill>
                <a:srgbClr val="1C7DDB"/>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C416450-4607-F644-F0CB-3E04CB2BF461}"/>
              </a:ext>
            </a:extLst>
          </p:cNvPr>
          <p:cNvPicPr>
            <a:picLocks noChangeAspect="1"/>
          </p:cNvPicPr>
          <p:nvPr/>
        </p:nvPicPr>
        <p:blipFill>
          <a:blip r:embed="rId3"/>
          <a:stretch>
            <a:fillRect/>
          </a:stretch>
        </p:blipFill>
        <p:spPr>
          <a:xfrm>
            <a:off x="6264538" y="1441525"/>
            <a:ext cx="5179749" cy="458404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0009"/>
            <a:ext cx="4049416" cy="500720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1C7DDB"/>
                </a:solidFill>
                <a:latin typeface="Abadi" panose="020B0604020104020204" pitchFamily="34" charset="0"/>
              </a:rPr>
              <a:t>https://github.com/iabhatti-2024/Data-Science-Assignmet/blob/main/edadataviz.ipynb</a:t>
            </a:r>
            <a:endParaRPr lang="en-US" dirty="0">
              <a:solidFill>
                <a:srgbClr val="1C7DD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F1A524F-B84F-E5E2-2E18-F16D7E9D9D50}"/>
              </a:ext>
            </a:extLst>
          </p:cNvPr>
          <p:cNvPicPr>
            <a:picLocks noChangeAspect="1"/>
          </p:cNvPicPr>
          <p:nvPr/>
        </p:nvPicPr>
        <p:blipFill>
          <a:blip r:embed="rId3"/>
          <a:stretch>
            <a:fillRect/>
          </a:stretch>
        </p:blipFill>
        <p:spPr>
          <a:xfrm>
            <a:off x="6314739" y="1420008"/>
            <a:ext cx="5460905" cy="2732443"/>
          </a:xfrm>
          <a:prstGeom prst="rect">
            <a:avLst/>
          </a:prstGeom>
        </p:spPr>
      </p:pic>
      <p:pic>
        <p:nvPicPr>
          <p:cNvPr id="8" name="Picture 7">
            <a:extLst>
              <a:ext uri="{FF2B5EF4-FFF2-40B4-BE49-F238E27FC236}">
                <a16:creationId xmlns:a16="http://schemas.microsoft.com/office/drawing/2014/main" id="{BF6F88DF-419E-7251-848D-004F63F4A1CE}"/>
              </a:ext>
            </a:extLst>
          </p:cNvPr>
          <p:cNvPicPr>
            <a:picLocks noChangeAspect="1"/>
          </p:cNvPicPr>
          <p:nvPr/>
        </p:nvPicPr>
        <p:blipFill>
          <a:blip r:embed="rId4"/>
          <a:stretch>
            <a:fillRect/>
          </a:stretch>
        </p:blipFill>
        <p:spPr>
          <a:xfrm>
            <a:off x="6314740" y="4286585"/>
            <a:ext cx="5460904" cy="228633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9745589" cy="497464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Displayed 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Displayed 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Displayed 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Displayed 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Displayed 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latin typeface="Abadi"/>
              </a:rPr>
              <a:t>https://github.com/iabhatti-2024/Data-Science-Assignmet/blob/main/jupyter-labs-eda-sql-coursera_sqllite.ipynb</a:t>
            </a:r>
            <a:endParaRPr lang="en-US" dirty="0">
              <a:solidFill>
                <a:srgbClr val="1C7DDB"/>
              </a:solidFill>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1525"/>
            <a:ext cx="10515600" cy="478486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rgbClr val="1C7DDB"/>
                </a:solidFill>
                <a:latin typeface="Abadi" panose="020B0604020104020204" pitchFamily="34" charset="0"/>
              </a:rPr>
              <a:t>https://github.com/iabhatti-2024/Data-Science-Assignmet/blob/main/lab_jupyter_launch_site_location%20(1).ipynb</a:t>
            </a:r>
            <a:endParaRPr lang="en-US" dirty="0">
              <a:solidFill>
                <a:srgbClr val="1C7DDB"/>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4555"/>
            <a:ext cx="10515601" cy="421699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plot showing the relationship with Outcome and Payload Mass (Kg) for the different booster version.</a:t>
            </a:r>
          </a:p>
          <a:p>
            <a:pPr>
              <a:lnSpc>
                <a:spcPct val="100000"/>
              </a:lnSpc>
              <a:spcBef>
                <a:spcPts val="1400"/>
              </a:spcBef>
            </a:pPr>
            <a:r>
              <a:rPr lang="en-US" sz="2200" dirty="0">
                <a:solidFill>
                  <a:srgbClr val="1C7DDB"/>
                </a:solidFill>
                <a:latin typeface="Abadi"/>
              </a:rPr>
              <a:t>https://github.com/iabhatti-2024/Data-Science-Assignmet/blob/main/Plotly%20Dashboard.py</a:t>
            </a:r>
            <a:endParaRPr lang="en-US" dirty="0">
              <a:solidFill>
                <a:srgbClr val="1C7DD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494"/>
            <a:ext cx="9745589" cy="47784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rgbClr val="1C7DDB"/>
                </a:solidFill>
                <a:latin typeface="Abadi"/>
              </a:rPr>
              <a:t>https://github.com/iabhatti-2024/Data-Science-Assignmet/blob/main/SpaceX_Machine%20Learning%20Prediction_Part_5.ipynb</a:t>
            </a:r>
            <a:endParaRPr lang="en-US" dirty="0">
              <a:solidFill>
                <a:srgbClr val="1C7DD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280620"/>
            <a:ext cx="10839347" cy="358836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982D7C5-1FAA-4AAA-C323-F8BF1CFBEDDC}"/>
              </a:ext>
            </a:extLst>
          </p:cNvPr>
          <p:cNvPicPr>
            <a:picLocks noChangeAspect="1"/>
          </p:cNvPicPr>
          <p:nvPr/>
        </p:nvPicPr>
        <p:blipFill>
          <a:blip r:embed="rId3"/>
          <a:stretch>
            <a:fillRect/>
          </a:stretch>
        </p:blipFill>
        <p:spPr>
          <a:xfrm>
            <a:off x="864972" y="2280619"/>
            <a:ext cx="11000713" cy="3588367"/>
          </a:xfrm>
          <a:prstGeom prst="rect">
            <a:avLst/>
          </a:prstGeom>
        </p:spPr>
      </p:pic>
      <p:sp>
        <p:nvSpPr>
          <p:cNvPr id="7" name="Content Placeholder 2">
            <a:extLst>
              <a:ext uri="{FF2B5EF4-FFF2-40B4-BE49-F238E27FC236}">
                <a16:creationId xmlns:a16="http://schemas.microsoft.com/office/drawing/2014/main" id="{14933AE7-72E5-719C-CCE0-7B5BCF0E33A2}"/>
              </a:ext>
            </a:extLst>
          </p:cNvPr>
          <p:cNvSpPr txBox="1">
            <a:spLocks/>
          </p:cNvSpPr>
          <p:nvPr/>
        </p:nvSpPr>
        <p:spPr>
          <a:xfrm>
            <a:off x="799500" y="1337671"/>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624865"/>
            <a:ext cx="10687961" cy="325647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137BB8F-D214-8826-FE85-CA105DC2C06C}"/>
              </a:ext>
            </a:extLst>
          </p:cNvPr>
          <p:cNvPicPr>
            <a:picLocks noChangeAspect="1"/>
          </p:cNvPicPr>
          <p:nvPr/>
        </p:nvPicPr>
        <p:blipFill>
          <a:blip r:embed="rId3"/>
          <a:stretch>
            <a:fillRect/>
          </a:stretch>
        </p:blipFill>
        <p:spPr>
          <a:xfrm>
            <a:off x="570156" y="1990166"/>
            <a:ext cx="11177196" cy="4035408"/>
          </a:xfrm>
          <a:prstGeom prst="rect">
            <a:avLst/>
          </a:prstGeom>
        </p:spPr>
      </p:pic>
      <p:sp>
        <p:nvSpPr>
          <p:cNvPr id="7" name="Content Placeholder 2">
            <a:extLst>
              <a:ext uri="{FF2B5EF4-FFF2-40B4-BE49-F238E27FC236}">
                <a16:creationId xmlns:a16="http://schemas.microsoft.com/office/drawing/2014/main" id="{1C5277E0-D21F-0C28-2C80-934CC470CC34}"/>
              </a:ext>
            </a:extLst>
          </p:cNvPr>
          <p:cNvSpPr txBox="1">
            <a:spLocks/>
          </p:cNvSpPr>
          <p:nvPr/>
        </p:nvSpPr>
        <p:spPr>
          <a:xfrm>
            <a:off x="799500" y="1337671"/>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Greater the payload mass for the Launch Site, higher the success rate for the rocket.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5314"/>
            <a:ext cx="3932238" cy="348547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1D0A127-9E6D-5F2A-E379-11A61D44C789}"/>
              </a:ext>
            </a:extLst>
          </p:cNvPr>
          <p:cNvPicPr>
            <a:picLocks noChangeAspect="1"/>
          </p:cNvPicPr>
          <p:nvPr/>
        </p:nvPicPr>
        <p:blipFill>
          <a:blip r:embed="rId3"/>
          <a:stretch>
            <a:fillRect/>
          </a:stretch>
        </p:blipFill>
        <p:spPr>
          <a:xfrm>
            <a:off x="5322850" y="1423987"/>
            <a:ext cx="5789799" cy="46015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19585"/>
            <a:ext cx="3932238" cy="44895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8AB09F0-BC39-266B-BD04-2887D32EDE32}"/>
              </a:ext>
            </a:extLst>
          </p:cNvPr>
          <p:cNvPicPr>
            <a:picLocks noChangeAspect="1"/>
          </p:cNvPicPr>
          <p:nvPr/>
        </p:nvPicPr>
        <p:blipFill>
          <a:blip r:embed="rId3"/>
          <a:stretch>
            <a:fillRect/>
          </a:stretch>
        </p:blipFill>
        <p:spPr>
          <a:xfrm>
            <a:off x="4702249" y="1319586"/>
            <a:ext cx="7214592" cy="47059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9252"/>
            <a:ext cx="3554563" cy="268941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236927A-1586-F232-EEBE-CB15956865FA}"/>
              </a:ext>
            </a:extLst>
          </p:cNvPr>
          <p:cNvPicPr>
            <a:picLocks noChangeAspect="1"/>
          </p:cNvPicPr>
          <p:nvPr/>
        </p:nvPicPr>
        <p:blipFill>
          <a:blip r:embed="rId3"/>
          <a:stretch>
            <a:fillRect/>
          </a:stretch>
        </p:blipFill>
        <p:spPr>
          <a:xfrm>
            <a:off x="4324574" y="1409253"/>
            <a:ext cx="7336715" cy="471184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7799"/>
            <a:ext cx="3932238" cy="211146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36FA50A-5F75-0A2A-EA9E-F152AD03BF1E}"/>
              </a:ext>
            </a:extLst>
          </p:cNvPr>
          <p:cNvPicPr>
            <a:picLocks noChangeAspect="1"/>
          </p:cNvPicPr>
          <p:nvPr/>
        </p:nvPicPr>
        <p:blipFill>
          <a:blip r:embed="rId3"/>
          <a:stretch>
            <a:fillRect/>
          </a:stretch>
        </p:blipFill>
        <p:spPr>
          <a:xfrm>
            <a:off x="4702249" y="1410429"/>
            <a:ext cx="6719740" cy="46151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745453"/>
          </a:xfrm>
          <a:prstGeom prst="rect">
            <a:avLst/>
          </a:prstGeom>
        </p:spPr>
        <p:txBody>
          <a:bodyPr>
            <a:normAutofit/>
          </a:bodyPr>
          <a:lstStyle/>
          <a:p>
            <a:pPr>
              <a:spcBef>
                <a:spcPts val="1400"/>
              </a:spcBef>
            </a:pPr>
            <a:r>
              <a:rPr lang="en-US" sz="2200" dirty="0">
                <a:latin typeface="Abadi" panose="020B0604020104020204" pitchFamily="34" charset="0"/>
              </a:rPr>
              <a:t>Used the key word DISTINCT to show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F821BD1C-202A-0EE3-44D3-3EC6CA6EAC4F}"/>
              </a:ext>
            </a:extLst>
          </p:cNvPr>
          <p:cNvPicPr>
            <a:picLocks noChangeAspect="1"/>
          </p:cNvPicPr>
          <p:nvPr/>
        </p:nvPicPr>
        <p:blipFill>
          <a:blip r:embed="rId3"/>
          <a:stretch>
            <a:fillRect/>
          </a:stretch>
        </p:blipFill>
        <p:spPr>
          <a:xfrm>
            <a:off x="559398" y="2398955"/>
            <a:ext cx="11101891" cy="315434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671" y="1825625"/>
            <a:ext cx="10866301"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A2A4E87-ADDC-0873-AC81-A11282DE869E}"/>
              </a:ext>
            </a:extLst>
          </p:cNvPr>
          <p:cNvPicPr>
            <a:picLocks noChangeAspect="1"/>
          </p:cNvPicPr>
          <p:nvPr/>
        </p:nvPicPr>
        <p:blipFill>
          <a:blip r:embed="rId3"/>
          <a:stretch>
            <a:fillRect/>
          </a:stretch>
        </p:blipFill>
        <p:spPr>
          <a:xfrm>
            <a:off x="376518" y="2517289"/>
            <a:ext cx="11360075" cy="350828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6974" y="1825625"/>
            <a:ext cx="10790998" cy="7992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 as 45596 using the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88EFD41-9904-1993-62CA-0D3866ACF1BE}"/>
              </a:ext>
            </a:extLst>
          </p:cNvPr>
          <p:cNvPicPr>
            <a:picLocks noChangeAspect="1"/>
          </p:cNvPicPr>
          <p:nvPr/>
        </p:nvPicPr>
        <p:blipFill>
          <a:blip r:embed="rId3"/>
          <a:stretch>
            <a:fillRect/>
          </a:stretch>
        </p:blipFill>
        <p:spPr>
          <a:xfrm>
            <a:off x="666974" y="3001384"/>
            <a:ext cx="10790998" cy="27739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3798"/>
            <a:ext cx="10651980" cy="1312433"/>
          </a:xfrm>
          <a:prstGeom prst="rect">
            <a:avLst/>
          </a:prstGeom>
        </p:spPr>
        <p:txBody>
          <a:bodyPr>
            <a:normAutofit/>
          </a:bodyPr>
          <a:lstStyle/>
          <a:p>
            <a:pPr>
              <a:spcBef>
                <a:spcPts val="1400"/>
              </a:spcBef>
            </a:pPr>
            <a:r>
              <a:rPr lang="en-US" sz="2400" dirty="0">
                <a:latin typeface="Abadi" panose="020B0604020104020204" pitchFamily="34" charset="0"/>
              </a:rPr>
              <a:t>Calculated the average payload mass carried by booster version F9 v1.1 as 2928.4 using </a:t>
            </a:r>
            <a:r>
              <a:rPr lang="en-US" sz="2400" dirty="0" err="1">
                <a:latin typeface="Abadi" panose="020B0604020104020204" pitchFamily="34" charset="0"/>
              </a:rPr>
              <a:t>sql</a:t>
            </a:r>
            <a:r>
              <a:rPr lang="en-US" sz="2400" dirty="0">
                <a:latin typeface="Abadi" panose="020B0604020104020204" pitchFamily="34" charset="0"/>
              </a:rPr>
              <a:t> query.</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2DC0430-9611-6272-E909-8E4811F09D93}"/>
              </a:ext>
            </a:extLst>
          </p:cNvPr>
          <p:cNvPicPr>
            <a:picLocks noChangeAspect="1"/>
          </p:cNvPicPr>
          <p:nvPr/>
        </p:nvPicPr>
        <p:blipFill>
          <a:blip r:embed="rId3"/>
          <a:stretch>
            <a:fillRect/>
          </a:stretch>
        </p:blipFill>
        <p:spPr>
          <a:xfrm>
            <a:off x="513735" y="2904565"/>
            <a:ext cx="10908255" cy="261410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0913" y="1825625"/>
            <a:ext cx="11144921" cy="1226216"/>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Observed that the date of the first successful landing outcome on ground pad was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2336A62-0768-F989-9CD9-DC27343600FB}"/>
              </a:ext>
            </a:extLst>
          </p:cNvPr>
          <p:cNvPicPr>
            <a:picLocks noChangeAspect="1"/>
          </p:cNvPicPr>
          <p:nvPr/>
        </p:nvPicPr>
        <p:blipFill>
          <a:blip r:embed="rId3"/>
          <a:stretch>
            <a:fillRect/>
          </a:stretch>
        </p:blipFill>
        <p:spPr>
          <a:xfrm>
            <a:off x="580913" y="3270326"/>
            <a:ext cx="11144922" cy="253676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8957"/>
            <a:ext cx="11020371" cy="946059"/>
          </a:xfrm>
          <a:prstGeom prst="rect">
            <a:avLst/>
          </a:prstGeom>
        </p:spPr>
        <p:txBody>
          <a:bodyPr lIns="91440" tIns="45720" rIns="91440" bIns="45720" anchor="t">
            <a:normAutofit/>
          </a:bodyPr>
          <a:lstStyle/>
          <a:p>
            <a:pPr>
              <a:spcBef>
                <a:spcPts val="1400"/>
              </a:spcBef>
            </a:pPr>
            <a:r>
              <a:rPr lang="en-US" sz="2000" dirty="0">
                <a:latin typeface="Abadi" panose="020B0604020104020204" pitchFamily="34" charset="0"/>
              </a:rPr>
              <a:t>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70751C0-78DE-3780-AFDB-6BF16CB99B22}"/>
              </a:ext>
            </a:extLst>
          </p:cNvPr>
          <p:cNvPicPr>
            <a:picLocks noChangeAspect="1"/>
          </p:cNvPicPr>
          <p:nvPr/>
        </p:nvPicPr>
        <p:blipFill>
          <a:blip r:embed="rId3"/>
          <a:stretch>
            <a:fillRect/>
          </a:stretch>
        </p:blipFill>
        <p:spPr>
          <a:xfrm>
            <a:off x="570155" y="2614107"/>
            <a:ext cx="11220226" cy="314123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73798"/>
            <a:ext cx="7668730" cy="5185186"/>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Data Collection trough APIs</a:t>
            </a:r>
          </a:p>
          <a:p>
            <a:pPr>
              <a:lnSpc>
                <a:spcPct val="10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Data collection with Web Scrapping</a:t>
            </a:r>
          </a:p>
          <a:p>
            <a:pPr>
              <a:lnSpc>
                <a:spcPct val="11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Data Wrangling</a:t>
            </a:r>
          </a:p>
          <a:p>
            <a:pPr>
              <a:lnSpc>
                <a:spcPct val="11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Exploratory Data Analysis with SQL</a:t>
            </a:r>
          </a:p>
          <a:p>
            <a:pPr>
              <a:lnSpc>
                <a:spcPct val="11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Exploratory Data Analysis with Data Visualization</a:t>
            </a:r>
          </a:p>
          <a:p>
            <a:pPr>
              <a:lnSpc>
                <a:spcPct val="11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Interactive Visual Analytics with Folium</a:t>
            </a:r>
          </a:p>
          <a:p>
            <a:pPr>
              <a:lnSpc>
                <a:spcPct val="11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Machine Learning Prediction</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1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Exploratory Data Analysis result</a:t>
            </a:r>
          </a:p>
          <a:p>
            <a:pPr>
              <a:lnSpc>
                <a:spcPct val="11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Interactive analytics in screenshots</a:t>
            </a:r>
          </a:p>
          <a:p>
            <a:pPr>
              <a:lnSpc>
                <a:spcPct val="110000"/>
              </a:lnSpc>
              <a:spcBef>
                <a:spcPts val="1400"/>
              </a:spcBef>
              <a:buFont typeface="Wingdings" panose="05000000000000000000" pitchFamily="2" charset="2"/>
              <a:buChar char="ü"/>
            </a:pPr>
            <a:r>
              <a:rPr lang="en-US" sz="17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7947"/>
            <a:ext cx="10687962" cy="1469799"/>
          </a:xfrm>
          <a:prstGeom prst="rect">
            <a:avLst/>
          </a:prstGeom>
        </p:spPr>
        <p:txBody>
          <a:bodyPr>
            <a:normAutofit/>
          </a:bodyPr>
          <a:lstStyle/>
          <a:p>
            <a:pPr>
              <a:spcBef>
                <a:spcPts val="1400"/>
              </a:spcBef>
            </a:pPr>
            <a:r>
              <a:rPr lang="en-US" sz="2400" dirty="0">
                <a:latin typeface="Abadi" panose="020B0604020104020204" pitchFamily="34" charset="0"/>
              </a:rPr>
              <a:t>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DA5D64E-D462-4CC4-06A4-4BE113BD5B68}"/>
              </a:ext>
            </a:extLst>
          </p:cNvPr>
          <p:cNvPicPr>
            <a:picLocks noChangeAspect="1"/>
          </p:cNvPicPr>
          <p:nvPr/>
        </p:nvPicPr>
        <p:blipFill>
          <a:blip r:embed="rId3"/>
          <a:stretch>
            <a:fillRect/>
          </a:stretch>
        </p:blipFill>
        <p:spPr>
          <a:xfrm>
            <a:off x="505609" y="2979711"/>
            <a:ext cx="11403106" cy="279561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041"/>
            <a:ext cx="9745589" cy="1000460"/>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18C90B19-BFB6-DB99-445A-8584C8A3EA93}"/>
              </a:ext>
            </a:extLst>
          </p:cNvPr>
          <p:cNvPicPr>
            <a:picLocks noChangeAspect="1"/>
          </p:cNvPicPr>
          <p:nvPr/>
        </p:nvPicPr>
        <p:blipFill>
          <a:blip r:embed="rId3"/>
          <a:stretch>
            <a:fillRect/>
          </a:stretch>
        </p:blipFill>
        <p:spPr>
          <a:xfrm>
            <a:off x="516366" y="2412392"/>
            <a:ext cx="11274015" cy="36131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495"/>
            <a:ext cx="10687962" cy="115106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2950EE2-933A-A41D-F791-081B7EB8962D}"/>
              </a:ext>
            </a:extLst>
          </p:cNvPr>
          <p:cNvPicPr>
            <a:picLocks noChangeAspect="1"/>
          </p:cNvPicPr>
          <p:nvPr/>
        </p:nvPicPr>
        <p:blipFill>
          <a:blip r:embed="rId3"/>
          <a:stretch>
            <a:fillRect/>
          </a:stretch>
        </p:blipFill>
        <p:spPr>
          <a:xfrm>
            <a:off x="770011" y="2549563"/>
            <a:ext cx="10687961" cy="347601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6979"/>
            <a:ext cx="10687962" cy="1430767"/>
          </a:xfrm>
          <a:prstGeom prst="rect">
            <a:avLst/>
          </a:prstGeom>
        </p:spPr>
        <p:txBody>
          <a:bodyPr lIns="91440" tIns="45720" rIns="91440" bIns="45720" anchor="t"/>
          <a:lstStyle/>
          <a:p>
            <a:pPr>
              <a:spcBef>
                <a:spcPts val="1400"/>
              </a:spcBef>
            </a:pPr>
            <a:r>
              <a:rPr lang="en-US" sz="1800" dirty="0">
                <a:latin typeface="Abadi" panose="020B0604020104020204" pitchFamily="34" charset="0"/>
              </a:rPr>
              <a:t>Selected Landing outcomes and the </a:t>
            </a:r>
            <a:r>
              <a:rPr lang="en-US" sz="1800" b="1" dirty="0">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latin typeface="Abadi" panose="020B0604020104020204" pitchFamily="34" charset="0"/>
              </a:rPr>
              <a:t>WHERE</a:t>
            </a:r>
            <a:r>
              <a:rPr lang="en-US" sz="1800" dirty="0">
                <a:latin typeface="Abadi" panose="020B0604020104020204" pitchFamily="34" charset="0"/>
              </a:rPr>
              <a:t> clause to filter for landing outcomes </a:t>
            </a:r>
            <a:r>
              <a:rPr lang="en-US" sz="1800" b="1" dirty="0">
                <a:latin typeface="Abadi" panose="020B0604020104020204" pitchFamily="34" charset="0"/>
              </a:rPr>
              <a:t>BETWEEN</a:t>
            </a:r>
            <a:r>
              <a:rPr lang="en-US" sz="1800" dirty="0">
                <a:latin typeface="Abadi" panose="020B0604020104020204" pitchFamily="34" charset="0"/>
              </a:rPr>
              <a:t> 2010-06-04 to 2010-03-20.</a:t>
            </a:r>
          </a:p>
          <a:p>
            <a:pPr>
              <a:spcBef>
                <a:spcPts val="1400"/>
              </a:spcBef>
            </a:pPr>
            <a:r>
              <a:rPr lang="en-US" sz="1800" dirty="0">
                <a:latin typeface="Abadi" panose="020B0604020104020204" pitchFamily="34" charset="0"/>
              </a:rPr>
              <a:t>Applied the </a:t>
            </a:r>
            <a:r>
              <a:rPr lang="en-US" sz="1800" b="1" dirty="0">
                <a:latin typeface="Abadi" panose="020B0604020104020204" pitchFamily="34" charset="0"/>
              </a:rPr>
              <a:t>GROUP BY </a:t>
            </a:r>
            <a:r>
              <a:rPr lang="en-US" sz="1800" dirty="0">
                <a:latin typeface="Abadi" panose="020B0604020104020204" pitchFamily="34" charset="0"/>
              </a:rPr>
              <a:t>clause to group the landing outcomes and the </a:t>
            </a:r>
            <a:r>
              <a:rPr lang="en-US" sz="1800" b="1" dirty="0">
                <a:latin typeface="Abadi" panose="020B0604020104020204" pitchFamily="34" charset="0"/>
              </a:rPr>
              <a:t>ORDER BY </a:t>
            </a:r>
            <a:r>
              <a:rPr lang="en-US" sz="18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90F275B-774E-9D2B-8A03-185ADE70BC03}"/>
              </a:ext>
            </a:extLst>
          </p:cNvPr>
          <p:cNvPicPr>
            <a:picLocks noChangeAspect="1"/>
          </p:cNvPicPr>
          <p:nvPr/>
        </p:nvPicPr>
        <p:blipFill>
          <a:blip r:embed="rId3"/>
          <a:stretch>
            <a:fillRect/>
          </a:stretch>
        </p:blipFill>
        <p:spPr>
          <a:xfrm>
            <a:off x="882127" y="2732443"/>
            <a:ext cx="10575846" cy="337790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76980"/>
            <a:ext cx="10687962" cy="968187"/>
          </a:xfrm>
          <a:prstGeom prst="rect">
            <a:avLst/>
          </a:prstGeom>
        </p:spPr>
        <p:txBody>
          <a:bodyPr lIns="91440" tIns="45720" rIns="91440" bIns="45720" anchor="t">
            <a:normAutofit/>
          </a:bodyPr>
          <a:lstStyle/>
          <a:p>
            <a:r>
              <a:rPr lang="en-US" dirty="0"/>
              <a:t>Launch Site are in United States of America, near Los Angles and Florida States.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global map</a:t>
            </a:r>
          </a:p>
        </p:txBody>
      </p:sp>
      <p:pic>
        <p:nvPicPr>
          <p:cNvPr id="6" name="Picture 5">
            <a:extLst>
              <a:ext uri="{FF2B5EF4-FFF2-40B4-BE49-F238E27FC236}">
                <a16:creationId xmlns:a16="http://schemas.microsoft.com/office/drawing/2014/main" id="{9FD566D1-FF00-9237-243B-D5333BA1403A}"/>
              </a:ext>
            </a:extLst>
          </p:cNvPr>
          <p:cNvPicPr>
            <a:picLocks noChangeAspect="1"/>
          </p:cNvPicPr>
          <p:nvPr/>
        </p:nvPicPr>
        <p:blipFill>
          <a:blip r:embed="rId3"/>
          <a:stretch>
            <a:fillRect/>
          </a:stretch>
        </p:blipFill>
        <p:spPr>
          <a:xfrm>
            <a:off x="770010" y="2259106"/>
            <a:ext cx="10600823" cy="376646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225912"/>
            <a:ext cx="10515600" cy="8617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BF8479FD-2726-82ED-0D97-4C27972663E2}"/>
              </a:ext>
            </a:extLst>
          </p:cNvPr>
          <p:cNvPicPr>
            <a:picLocks noChangeAspect="1"/>
          </p:cNvPicPr>
          <p:nvPr/>
        </p:nvPicPr>
        <p:blipFill>
          <a:blip r:embed="rId3"/>
          <a:srcRect r="19950"/>
          <a:stretch/>
        </p:blipFill>
        <p:spPr>
          <a:xfrm>
            <a:off x="914400" y="1549101"/>
            <a:ext cx="10187491" cy="44764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413E2E34-3BEF-8BFF-42FA-B6516EEF1A27}"/>
              </a:ext>
            </a:extLst>
          </p:cNvPr>
          <p:cNvPicPr>
            <a:picLocks noChangeAspect="1"/>
          </p:cNvPicPr>
          <p:nvPr/>
        </p:nvPicPr>
        <p:blipFill>
          <a:blip r:embed="rId3"/>
          <a:stretch>
            <a:fillRect/>
          </a:stretch>
        </p:blipFill>
        <p:spPr>
          <a:xfrm>
            <a:off x="770010" y="1362318"/>
            <a:ext cx="10515600" cy="446832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E100EE8E-5972-1C87-A2F0-302B1D54D20B}"/>
              </a:ext>
            </a:extLst>
          </p:cNvPr>
          <p:cNvPicPr>
            <a:picLocks noChangeAspect="1"/>
          </p:cNvPicPr>
          <p:nvPr/>
        </p:nvPicPr>
        <p:blipFill>
          <a:blip r:embed="rId3"/>
          <a:stretch>
            <a:fillRect/>
          </a:stretch>
        </p:blipFill>
        <p:spPr>
          <a:xfrm>
            <a:off x="770011" y="1454292"/>
            <a:ext cx="10651979" cy="457128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41525"/>
            <a:ext cx="10399485" cy="4985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6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What operating conditions needs to be in place to ensure a successful landing program.</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2127" y="1463041"/>
            <a:ext cx="9789459"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achieved 76.9% success rate while failure rate is 23.1%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78212A2C-5B1D-66DA-177C-ECE178BEED1C}"/>
              </a:ext>
            </a:extLst>
          </p:cNvPr>
          <p:cNvPicPr>
            <a:picLocks noChangeAspect="1"/>
          </p:cNvPicPr>
          <p:nvPr/>
        </p:nvPicPr>
        <p:blipFill>
          <a:blip r:embed="rId3"/>
          <a:srcRect b="9348"/>
          <a:stretch/>
        </p:blipFill>
        <p:spPr>
          <a:xfrm>
            <a:off x="1043491" y="2140772"/>
            <a:ext cx="8670663" cy="34424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66221"/>
            <a:ext cx="10414662" cy="7624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of low weight payloads is higher than the heavy weight payloads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payloads</a:t>
            </a:r>
          </a:p>
        </p:txBody>
      </p:sp>
      <p:pic>
        <p:nvPicPr>
          <p:cNvPr id="2" name="Content Placeholder 3" descr="Graphical user interface, application">
            <a:extLst>
              <a:ext uri="{FF2B5EF4-FFF2-40B4-BE49-F238E27FC236}">
                <a16:creationId xmlns:a16="http://schemas.microsoft.com/office/drawing/2014/main" id="{A678BE1E-9F2F-7471-6056-12DE81D1B3EE}"/>
              </a:ext>
            </a:extLst>
          </p:cNvPr>
          <p:cNvPicPr>
            <a:picLocks noChangeAspect="1"/>
          </p:cNvPicPr>
          <p:nvPr/>
        </p:nvPicPr>
        <p:blipFill>
          <a:blip r:embed="rId3"/>
          <a:srcRect b="17572"/>
          <a:stretch/>
        </p:blipFill>
        <p:spPr>
          <a:xfrm>
            <a:off x="838200" y="1893346"/>
            <a:ext cx="10515599" cy="413222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98494"/>
            <a:ext cx="10687962" cy="393267"/>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Decision Tree classifier is the model with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5C2F0BBF-B296-03B8-C26B-613E9D72F642}"/>
              </a:ext>
            </a:extLst>
          </p:cNvPr>
          <p:cNvPicPr>
            <a:picLocks noChangeAspect="1"/>
          </p:cNvPicPr>
          <p:nvPr/>
        </p:nvPicPr>
        <p:blipFill>
          <a:blip r:embed="rId3"/>
          <a:stretch>
            <a:fillRect/>
          </a:stretch>
        </p:blipFill>
        <p:spPr>
          <a:xfrm>
            <a:off x="734028" y="1791761"/>
            <a:ext cx="10723944" cy="423381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98493"/>
            <a:ext cx="3888050" cy="46270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5686E9E-3355-E90A-D100-309558292696}"/>
              </a:ext>
            </a:extLst>
          </p:cNvPr>
          <p:cNvPicPr>
            <a:picLocks noChangeAspect="1"/>
          </p:cNvPicPr>
          <p:nvPr/>
        </p:nvPicPr>
        <p:blipFill>
          <a:blip r:embed="rId3"/>
          <a:stretch>
            <a:fillRect/>
          </a:stretch>
        </p:blipFill>
        <p:spPr>
          <a:xfrm>
            <a:off x="5095706" y="1398493"/>
            <a:ext cx="6189905" cy="462708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73798"/>
            <a:ext cx="10364154" cy="45517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Concluded points are as below:</a:t>
            </a:r>
          </a:p>
          <a:p>
            <a:pPr>
              <a:lnSpc>
                <a:spcPct val="100000"/>
              </a:lnSpc>
              <a:spcBef>
                <a:spcPts val="1400"/>
              </a:spcBef>
            </a:pPr>
            <a:r>
              <a:rPr lang="en-US" sz="2200" dirty="0">
                <a:solidFill>
                  <a:schemeClr val="accent3">
                    <a:lumMod val="25000"/>
                  </a:schemeClr>
                </a:solidFill>
                <a:latin typeface="Abadi" panose="020B0604020104020204" pitchFamily="34" charset="0"/>
              </a:rPr>
              <a:t>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1525"/>
            <a:ext cx="10515600" cy="4270786"/>
          </a:xfrm>
          <a:prstGeom prst="rect">
            <a:avLst/>
          </a:prstGeom>
        </p:spPr>
        <p:txBody>
          <a:bodyPr/>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The data was collected using several methods.</a:t>
            </a:r>
          </a:p>
          <a:p>
            <a:pPr>
              <a:lnSpc>
                <a:spcPct val="100000"/>
              </a:lnSpc>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Data collection performed using get request to the SpaceX API.</a:t>
            </a:r>
          </a:p>
          <a:p>
            <a:pPr>
              <a:lnSpc>
                <a:spcPct val="100000"/>
              </a:lnSpc>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Then decoded the response content as a Json using .json() function call and turn it into a pandas data frame using .json normalize().</a:t>
            </a:r>
          </a:p>
          <a:p>
            <a:pPr>
              <a:lnSpc>
                <a:spcPct val="100000"/>
              </a:lnSpc>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Next, cleaned the data, checked for missing values and fill in missing values where necessary.</a:t>
            </a:r>
          </a:p>
          <a:p>
            <a:pPr>
              <a:lnSpc>
                <a:spcPct val="100000"/>
              </a:lnSpc>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Moreover, performed web scraping from Wikipedia for Falcon 9 launch records with BeautifulSoup. </a:t>
            </a:r>
          </a:p>
          <a:p>
            <a:pPr>
              <a:lnSpc>
                <a:spcPct val="100000"/>
              </a:lnSpc>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latin typeface="Abadi" panose="020B0604020104020204" pitchFamily="34" charset="0"/>
              </a:rPr>
              <a:t>https://github.com/iabhatti-2024/Data-Science-Assignmet/blob/main/jupyter-labs-spacex-data-collection-api.ipynb</a:t>
            </a:r>
            <a:endParaRPr lang="en-US" dirty="0">
              <a:solidFill>
                <a:srgbClr val="1C7DDB"/>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B4C842D-A421-D231-7A05-A368BB13D5F4}"/>
              </a:ext>
            </a:extLst>
          </p:cNvPr>
          <p:cNvPicPr>
            <a:picLocks noChangeAspect="1"/>
          </p:cNvPicPr>
          <p:nvPr/>
        </p:nvPicPr>
        <p:blipFill>
          <a:blip r:embed="rId3"/>
          <a:stretch>
            <a:fillRect/>
          </a:stretch>
        </p:blipFill>
        <p:spPr>
          <a:xfrm>
            <a:off x="5669280" y="1441525"/>
            <a:ext cx="5959736" cy="498568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1C7DDB"/>
                </a:solidFill>
                <a:latin typeface="Abadi" panose="020B0604020104020204" pitchFamily="34" charset="0"/>
              </a:rPr>
              <a:t>https://github.com/iabhatti-2024/Data-Science-Assignmet/blob/main/jupyter-labs-webscraping.ipynb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6FEF4ED8-1296-55C9-B4DB-BA0D4A232F8E}"/>
              </a:ext>
            </a:extLst>
          </p:cNvPr>
          <p:cNvPicPr>
            <a:picLocks noChangeAspect="1"/>
          </p:cNvPicPr>
          <p:nvPr/>
        </p:nvPicPr>
        <p:blipFill>
          <a:blip r:embed="rId3"/>
          <a:stretch>
            <a:fillRect/>
          </a:stretch>
        </p:blipFill>
        <p:spPr>
          <a:xfrm>
            <a:off x="5507916" y="1392499"/>
            <a:ext cx="6228678" cy="524496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3733</TotalTime>
  <Words>1935</Words>
  <Application>Microsoft Office PowerPoint</Application>
  <PresentationFormat>Widescreen</PresentationFormat>
  <Paragraphs>227</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Imtiaz Ali Bhatti</cp:lastModifiedBy>
  <cp:revision>242</cp:revision>
  <dcterms:created xsi:type="dcterms:W3CDTF">2021-04-29T18:58:34Z</dcterms:created>
  <dcterms:modified xsi:type="dcterms:W3CDTF">2025-04-19T17:53:40Z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